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4"/>
  </p:sldMasterIdLst>
  <p:notesMasterIdLst>
    <p:notesMasterId r:id="rId16"/>
  </p:notesMasterIdLst>
  <p:sldIdLst>
    <p:sldId id="298" r:id="rId5"/>
    <p:sldId id="322" r:id="rId6"/>
    <p:sldId id="323" r:id="rId7"/>
    <p:sldId id="313" r:id="rId8"/>
    <p:sldId id="320" r:id="rId9"/>
    <p:sldId id="307" r:id="rId10"/>
    <p:sldId id="315" r:id="rId11"/>
    <p:sldId id="316" r:id="rId12"/>
    <p:sldId id="317" r:id="rId13"/>
    <p:sldId id="305" r:id="rId14"/>
    <p:sldId id="321" r:id="rId15"/>
  </p:sldIdLst>
  <p:sldSz cx="12192000" cy="6858000"/>
  <p:notesSz cx="6858000" cy="9144000"/>
  <p:embeddedFontLst>
    <p:embeddedFont>
      <p:font typeface="Buckeye Sans" panose="020B0604020202020204" charset="0"/>
      <p:regular r:id="rId17"/>
      <p:bold r:id="rId18"/>
      <p:italic r:id="rId19"/>
      <p:boldItalic r:id="rId20"/>
    </p:embeddedFont>
    <p:embeddedFont>
      <p:font typeface="Buckeye Sans 2" pitchFamily="2" charset="0"/>
      <p:regular r:id="rId21"/>
      <p:bold r:id="rId22"/>
      <p:italic r:id="rId23"/>
      <p:boldItalic r:id="rId24"/>
    </p:embeddedFont>
    <p:embeddedFont>
      <p:font typeface="Buckeye Sans 2 Black" pitchFamily="2" charset="0"/>
      <p:bold r:id="rId25"/>
      <p:italic r:id="rId26"/>
      <p:boldItalic r:id="rId27"/>
    </p:embeddedFont>
    <p:embeddedFont>
      <p:font typeface="Buckeye Serif 2 Black" pitchFamily="2" charset="0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ad and Delete" id="{B36D38AF-8F72-6A44-A646-8224B27F1D65}">
          <p14:sldIdLst>
            <p14:sldId id="298"/>
            <p14:sldId id="322"/>
            <p14:sldId id="323"/>
            <p14:sldId id="313"/>
            <p14:sldId id="320"/>
            <p14:sldId id="307"/>
            <p14:sldId id="315"/>
            <p14:sldId id="316"/>
            <p14:sldId id="317"/>
            <p14:sldId id="305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325"/>
    <a:srgbClr val="202324"/>
    <a:srgbClr val="3F4443"/>
    <a:srgbClr val="6B6C6C"/>
    <a:srgbClr val="A2AAAD"/>
    <a:srgbClr val="BA0C2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09"/>
    <p:restoredTop sz="86393"/>
  </p:normalViewPr>
  <p:slideViewPr>
    <p:cSldViewPr snapToGrid="0">
      <p:cViewPr varScale="1">
        <p:scale>
          <a:sx n="80" d="100"/>
          <a:sy n="80" d="100"/>
        </p:scale>
        <p:origin x="132" y="432"/>
      </p:cViewPr>
      <p:guideLst/>
    </p:cSldViewPr>
  </p:slideViewPr>
  <p:outlineViewPr>
    <p:cViewPr>
      <p:scale>
        <a:sx n="33" d="100"/>
        <a:sy n="33" d="100"/>
      </p:scale>
      <p:origin x="0" y="-184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font" Target="fonts/font1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font" Target="fonts/font14.fntdata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548DD-AF31-45BA-A26D-7AC4939564ED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8C05-38F5-46EB-BECD-5394A7777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13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69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90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40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52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87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91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26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03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39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8C05-38F5-46EB-BECD-5394A7777B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B7563A70-D23D-D7C3-314B-097E27A5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6147412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1349829"/>
            <a:ext cx="12191998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6148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Quot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0854" y="929898"/>
            <a:ext cx="10944272" cy="3117995"/>
          </a:xfrm>
        </p:spPr>
        <p:txBody>
          <a:bodyPr anchor="b" anchorCtr="0">
            <a:normAutofit/>
          </a:bodyPr>
          <a:lstStyle>
            <a:lvl1pPr>
              <a:lnSpc>
                <a:spcPct val="14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“Click to add quote”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50853" y="4280104"/>
            <a:ext cx="10944273" cy="365126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 b="1"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Source name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D1693-BD83-7256-F00D-049430687D20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50852" y="4676732"/>
            <a:ext cx="10944271" cy="365125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l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E26368F6-BE32-EB56-8E4A-AA082A0C3A7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8695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556657"/>
            <a:ext cx="4647568" cy="2024979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85986" y="3619779"/>
            <a:ext cx="4647568" cy="105580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copy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233CD8-5E31-4581-814D-DA09D49C1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5408233" y="873264"/>
            <a:ext cx="0" cy="470578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39276" y="118665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5270" y="1197473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6905263" y="1494459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3B784B6F-C536-4BE2-9F68-EFD22C48A77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839269" y="2625206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8CA5EED-CA8D-41CE-A9A2-2D0FD1FFEA2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05263" y="2650316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6A62EE4C-12CF-4CD9-A03E-75610F65D462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6905256" y="2933014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 copy</a:t>
            </a:r>
          </a:p>
          <a:p>
            <a:pPr lvl="4"/>
            <a:endParaRPr lang="en-US"/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1EDC020B-92DF-44EE-8F61-D1F57159382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39269" y="3984098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6EC31054-F323-447E-A250-00C70D0332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905263" y="3994920"/>
            <a:ext cx="4889860" cy="296986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2A0E534F-F82F-491F-A155-625F7F13DD81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6905256" y="4291906"/>
            <a:ext cx="4889860" cy="7547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F9212-10A9-D642-30EB-8604A59DE1A3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1563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32636A59-1C4D-DB7E-7AB5-5FF3CE74F2C1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376210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376210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205281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376210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416416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2C069-8968-D54D-2277-5D1AAF2AFEB3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159167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8840F6E-5028-202C-488C-6E119F9F4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21450-A5C8-7AC0-18C4-F68F4E92811B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E19BD27-A5AE-4AED-A944-00ED745F24F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37311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B9DF506-FA73-4B69-BFF8-9508CCD1B3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39337" y="2405743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3C25E06-F692-49FF-AE8E-D1AB6FF3AAB9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4739337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2" name="Picture Placeholder 4">
            <a:extLst>
              <a:ext uri="{FF2B5EF4-FFF2-40B4-BE49-F238E27FC236}">
                <a16:creationId xmlns:a16="http://schemas.microsoft.com/office/drawing/2014/main" id="{B781AC33-C47D-CE41-F333-5612FC49D32D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694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46EC207A-75A9-199D-31B5-9D8D502D7FD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171506" y="2405743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4" name="Content Placeholder 3">
            <a:extLst>
              <a:ext uri="{FF2B5EF4-FFF2-40B4-BE49-F238E27FC236}">
                <a16:creationId xmlns:a16="http://schemas.microsoft.com/office/drawing/2014/main" id="{EA2978D8-3542-6E8A-613E-6B54448341D0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1715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5" name="Picture Placeholder 4">
            <a:extLst>
              <a:ext uri="{FF2B5EF4-FFF2-40B4-BE49-F238E27FC236}">
                <a16:creationId xmlns:a16="http://schemas.microsoft.com/office/drawing/2014/main" id="{9B3D4EE7-E3D1-3FAD-4643-1190D06F4AB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9707880" y="696457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CF1F1B6B-6BC0-7CE5-8AA0-65781BC5B4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609906" y="2405743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FEB4D2C4-0C4E-A036-BD82-B2C245849209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9609906" y="2807802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48" name="Picture Placeholder 4">
            <a:extLst>
              <a:ext uri="{FF2B5EF4-FFF2-40B4-BE49-F238E27FC236}">
                <a16:creationId xmlns:a16="http://schemas.microsoft.com/office/drawing/2014/main" id="{8DB9D046-1452-3F52-9EF6-F1591861163B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837311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99F1484B-33B4-49AF-50B3-692F9415D08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739337" y="5290686"/>
            <a:ext cx="2225340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A8463267-4C32-C0A8-B221-D5C692958888}"/>
              </a:ext>
            </a:extLst>
          </p:cNvPr>
          <p:cNvSpPr>
            <a:spLocks noGrp="1"/>
          </p:cNvSpPr>
          <p:nvPr>
            <p:ph sz="half" idx="44" hasCustomPrompt="1"/>
          </p:nvPr>
        </p:nvSpPr>
        <p:spPr>
          <a:xfrm>
            <a:off x="4739337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1" name="Picture Placeholder 4">
            <a:extLst>
              <a:ext uri="{FF2B5EF4-FFF2-40B4-BE49-F238E27FC236}">
                <a16:creationId xmlns:a16="http://schemas.microsoft.com/office/drawing/2014/main" id="{0F713BA4-C3F0-7266-BFA2-4EB5D9BED635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72694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77A3737E-4F1C-4A60-75FE-0CD6387D447B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171506" y="5290686"/>
            <a:ext cx="2209799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3" name="Content Placeholder 3">
            <a:extLst>
              <a:ext uri="{FF2B5EF4-FFF2-40B4-BE49-F238E27FC236}">
                <a16:creationId xmlns:a16="http://schemas.microsoft.com/office/drawing/2014/main" id="{1F5B1B2F-7A86-7712-D642-D31C7A449AC0}"/>
              </a:ext>
            </a:extLst>
          </p:cNvPr>
          <p:cNvSpPr>
            <a:spLocks noGrp="1"/>
          </p:cNvSpPr>
          <p:nvPr>
            <p:ph sz="half" idx="47" hasCustomPrompt="1"/>
          </p:nvPr>
        </p:nvSpPr>
        <p:spPr>
          <a:xfrm>
            <a:off x="71715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54" name="Picture Placeholder 4">
            <a:extLst>
              <a:ext uri="{FF2B5EF4-FFF2-40B4-BE49-F238E27FC236}">
                <a16:creationId xmlns:a16="http://schemas.microsoft.com/office/drawing/2014/main" id="{1AF508C4-773E-5526-D0B3-4519BA6E9F49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9707880" y="3581400"/>
            <a:ext cx="2077591" cy="16767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5A52EAA6-4323-C683-D3E0-0360F2401CB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609906" y="5290686"/>
            <a:ext cx="2220685" cy="381000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6" name="Content Placeholder 3">
            <a:extLst>
              <a:ext uri="{FF2B5EF4-FFF2-40B4-BE49-F238E27FC236}">
                <a16:creationId xmlns:a16="http://schemas.microsoft.com/office/drawing/2014/main" id="{ED840ECE-E392-54F4-E5E0-09C6BAC5F6FA}"/>
              </a:ext>
            </a:extLst>
          </p:cNvPr>
          <p:cNvSpPr>
            <a:spLocks noGrp="1"/>
          </p:cNvSpPr>
          <p:nvPr>
            <p:ph sz="half" idx="50" hasCustomPrompt="1"/>
          </p:nvPr>
        </p:nvSpPr>
        <p:spPr>
          <a:xfrm>
            <a:off x="9609906" y="5692745"/>
            <a:ext cx="2077592" cy="513018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400" b="0" i="0">
                <a:solidFill>
                  <a:schemeClr val="tx1"/>
                </a:solidFill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F5E1F2-7C1B-48EC-FCD0-E565F4F64ED3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05526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1000" y="381000"/>
            <a:ext cx="11414127" cy="576641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2DB8F7D-D1FE-F063-0001-DCC9E185646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736627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W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19CF42-CFB0-4813-AFA8-72E0DF893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272592"/>
            <a:ext cx="4175127" cy="15576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Add your slide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771571" y="546912"/>
            <a:ext cx="7023556" cy="1557660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2EA2B1EF-1641-E792-AEFE-F012F6930A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6873" y="2278743"/>
            <a:ext cx="11398254" cy="386866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AAE4766-F2C0-F16D-0B3B-719AED02D54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52040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6DB94C-2BA1-25B7-2E42-3F62C5C505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4" y="1214845"/>
            <a:ext cx="4175126" cy="2057636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page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07A25B4-BF25-2EB3-833F-C53135D04762}"/>
              </a:ext>
            </a:extLst>
          </p:cNvPr>
          <p:cNvSpPr>
            <a:spLocks noGrp="1"/>
          </p:cNvSpPr>
          <p:nvPr>
            <p:ph sz="half" idx="35" hasCustomPrompt="1"/>
          </p:nvPr>
        </p:nvSpPr>
        <p:spPr>
          <a:xfrm>
            <a:off x="385986" y="3299740"/>
            <a:ext cx="4186014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207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B3712-421D-4D44-A208-FCFD9F142B3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855028" y="365125"/>
            <a:ext cx="6940099" cy="56830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add a chart or table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0E578F7C-13CC-E87F-F2AD-A0AB0C1C088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755932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T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1FDC804-E7FE-7C50-C943-670922246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88982" y="1088571"/>
            <a:ext cx="4507018" cy="203586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page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00667-0B00-7C89-1FA5-FF679669B42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88982" y="3162581"/>
            <a:ext cx="4507018" cy="2428368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None/>
              <a:defRPr sz="2400"/>
            </a:lvl1pPr>
            <a:lvl2pPr marL="520700" indent="-228600">
              <a:buClr>
                <a:schemeClr val="accent1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2826" y="365126"/>
            <a:ext cx="4480151" cy="568302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7EDD209-6689-1C32-6E1A-83FCE0E8F7B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636749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79F3245-5C19-491B-A3C7-0953BE94E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E1ED6957-2F68-AC1E-7E2F-65AD6BFD944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/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/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839788" y="351320"/>
            <a:ext cx="6955340" cy="290350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839787" y="3407229"/>
            <a:ext cx="3339392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46564" y="3418114"/>
            <a:ext cx="3448563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2C78C2C9-7E28-6E6A-9D50-C777A472E1F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58974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06323A5-7CBF-8649-525A-F19330DD1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2" y="1105116"/>
            <a:ext cx="4164242" cy="19507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master page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40A089E6-0B67-BC9B-0FB9-8827CB3BD7B5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407758" y="3055909"/>
            <a:ext cx="4164242" cy="242836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2000">
                <a:solidFill>
                  <a:schemeClr val="tx1"/>
                </a:solidFill>
              </a:defRPr>
            </a:lvl2pPr>
            <a:lvl3pPr marL="922338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800">
                <a:solidFill>
                  <a:schemeClr val="tx1"/>
                </a:solidFill>
              </a:defRPr>
            </a:lvl3pPr>
            <a:lvl4pPr marL="1485900" indent="-227013">
              <a:buFont typeface="Arial" panose="020B0604020202020204" pitchFamily="34" charset="0"/>
              <a:buChar char="•"/>
              <a:tabLst/>
              <a:defRPr sz="1600">
                <a:solidFill>
                  <a:schemeClr val="tx1"/>
                </a:solidFill>
              </a:defRPr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 copy </a:t>
            </a:r>
          </a:p>
          <a:p>
            <a:pPr lvl="2"/>
            <a:r>
              <a:rPr lang="en-US"/>
              <a:t>Third level copy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65914" y="40574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85027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74442" y="41663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865914" y="3206932"/>
            <a:ext cx="6940099" cy="2925281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53F564F-0443-51F3-E988-89ACD26D085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373156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349829"/>
            <a:ext cx="12191999" cy="2124891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A1891-4F18-21D3-C42B-C393E26C92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47973" y="3474720"/>
            <a:ext cx="11547152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</p:spTree>
    <p:extLst>
      <p:ext uri="{BB962C8B-B14F-4D97-AF65-F5344CB8AC3E}">
        <p14:creationId xmlns:p14="http://schemas.microsoft.com/office/powerpoint/2010/main" val="2348770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7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05C42B-C8C5-451C-A726-855DF2E486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6873" y="427519"/>
            <a:ext cx="446904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6F2A46D0-0103-4ABC-91D6-429E0656159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6873" y="3483429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BFAFE350-DAC2-4FA1-8058-2BB689DE6DE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45229" y="3494314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4D914E-44E0-C1AE-14D4-843C09829A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68240" y="3170718"/>
            <a:ext cx="6785521" cy="296149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7B8D5EF3-729C-8199-B5B3-5F9FD2BE26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68240" y="436228"/>
            <a:ext cx="2150384" cy="26487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7E1D1186-C60B-C6DF-548F-B1A3544F86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1659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8A1EA7-F689-AE68-2084-689B3C45D7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3076" y="447113"/>
            <a:ext cx="2220685" cy="26379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2B2D00-2371-556E-7F07-3869A02674F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2368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DEF2A-FDC4-461B-A64A-242E9A04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ED7E4C8-4B2D-011C-B8D0-D237EF2A844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229764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839D-17A6-464E-BE22-E9B747DF33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" y="4362996"/>
            <a:ext cx="12191998" cy="1066800"/>
          </a:xfrm>
          <a:noFill/>
        </p:spPr>
        <p:txBody>
          <a:bodyPr lIns="365760" anchor="b" anchorCtr="0">
            <a:normAutofit/>
          </a:bodyPr>
          <a:lstStyle>
            <a:lvl1pPr algn="l">
              <a:defRPr sz="5500"/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99F202D-C0AE-BF9D-1D1B-6CAA26CEFC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0040" y="5394960"/>
            <a:ext cx="11475085" cy="496976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212325"/>
                </a:solidFill>
                <a:latin typeface="Buckeye Sans 2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16CC2C9D-C02A-BAE3-2704-C31FEC3DB5A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1998" cy="42976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add picture;</a:t>
            </a:r>
            <a:br>
              <a:rPr lang="en-US"/>
            </a:br>
            <a:r>
              <a:rPr lang="en-US"/>
              <a:t>send to back</a:t>
            </a:r>
          </a:p>
        </p:txBody>
      </p:sp>
    </p:spTree>
    <p:extLst>
      <p:ext uri="{BB962C8B-B14F-4D97-AF65-F5344CB8AC3E}">
        <p14:creationId xmlns:p14="http://schemas.microsoft.com/office/powerpoint/2010/main" val="395651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Dark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rgbClr val="3F4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F4A13-8B43-1464-D0BE-2779A41FBC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984653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Light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C6F392F-917D-45D5-6794-2C273B2B86D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486470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 Scar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1065E6-A38E-4F0C-8A91-83E3ADB9F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0280" y="374573"/>
            <a:ext cx="11391441" cy="5772839"/>
          </a:xfrm>
          <a:custGeom>
            <a:avLst/>
            <a:gdLst>
              <a:gd name="connsiteX0" fmla="*/ 0 w 11391441"/>
              <a:gd name="connsiteY0" fmla="*/ 11017 h 5772839"/>
              <a:gd name="connsiteX1" fmla="*/ 0 w 11391441"/>
              <a:gd name="connsiteY1" fmla="*/ 5772839 h 5772839"/>
              <a:gd name="connsiteX2" fmla="*/ 10796530 w 11391441"/>
              <a:gd name="connsiteY2" fmla="*/ 5772839 h 5772839"/>
              <a:gd name="connsiteX3" fmla="*/ 11391441 w 11391441"/>
              <a:gd name="connsiteY3" fmla="*/ 5177928 h 5772839"/>
              <a:gd name="connsiteX4" fmla="*/ 11391441 w 11391441"/>
              <a:gd name="connsiteY4" fmla="*/ 0 h 5772839"/>
              <a:gd name="connsiteX5" fmla="*/ 0 w 11391441"/>
              <a:gd name="connsiteY5" fmla="*/ 11017 h 5772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91441" h="5772839">
                <a:moveTo>
                  <a:pt x="0" y="11017"/>
                </a:moveTo>
                <a:lnTo>
                  <a:pt x="0" y="5772839"/>
                </a:lnTo>
                <a:lnTo>
                  <a:pt x="10796530" y="5772839"/>
                </a:lnTo>
                <a:lnTo>
                  <a:pt x="11391441" y="5177928"/>
                </a:lnTo>
                <a:lnTo>
                  <a:pt x="11391441" y="0"/>
                </a:lnTo>
                <a:lnTo>
                  <a:pt x="0" y="1101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Buckeye Sans 2" pitchFamily="2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99B5A-7DCC-4693-81DE-0BE66B97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AE5508-873C-8C4C-A88E-C1B4E571D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332" y="1632857"/>
            <a:ext cx="10515600" cy="1796143"/>
          </a:xfrm>
        </p:spPr>
        <p:txBody>
          <a:bodyPr anchor="b" anchorCtr="0">
            <a:norm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page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3112E-B440-C046-B221-F7DBDB8A76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90332" y="3457508"/>
            <a:ext cx="10515600" cy="49697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copy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044CC11-B2B5-91EE-5F4A-B3131A2560E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67236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55A3A3-AC3C-EC5C-5238-EE7CBAE0B8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D145B43-FC71-CFED-BAD0-9399BDDCE1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92BB6-0EC3-47A0-964A-91B4EAB22C4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96873" y="2074421"/>
            <a:ext cx="11398254" cy="4015454"/>
          </a:xfrm>
        </p:spPr>
        <p:txBody>
          <a:bodyPr/>
          <a:lstStyle>
            <a:lvl1pPr marL="0" indent="0">
              <a:buClr>
                <a:srgbClr val="C00000"/>
              </a:buClr>
              <a:buSzPct val="110000"/>
              <a:buNone/>
              <a:defRPr/>
            </a:lvl1pPr>
            <a:lvl2pPr marL="685800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5044CEF-5803-8967-D12C-DC1FCA09257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34145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85E62-F2BF-47B7-BB10-92F9FFA0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38790D-1034-D042-D3C2-3BF8915C99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9F7AB1A-7858-0364-53A6-E5039FF0E0C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10778-4DA8-45B3-97ED-ECBE5C60858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6339C-BF56-4C01-9057-10C1041C783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0F89D-2F52-4A06-A26B-F81A4CCA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4246764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A891D34A-06A7-6398-2C15-8309625A99B2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74028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4F904E5-9900-1D9E-FED4-2AA7BBADCA7F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4452256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6615C9D-EE6C-4B25-8C7B-BD41495E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7915362" y="2290570"/>
            <a:ext cx="0" cy="3401974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8E4D3FC-41C9-D578-F008-6630E7FFA4E6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8153400" y="1795950"/>
            <a:ext cx="3200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C53F21D-CA93-9B93-4A6E-8255D9511D03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8142514" y="2619862"/>
            <a:ext cx="3200400" cy="3060729"/>
          </a:xfrm>
        </p:spPr>
        <p:txBody>
          <a:bodyPr>
            <a:normAutofit/>
          </a:bodyPr>
          <a:lstStyle>
            <a:lvl1pPr marL="0" indent="0">
              <a:buClr>
                <a:srgbClr val="C00000"/>
              </a:buClr>
              <a:buSzPct val="110000"/>
              <a:buNone/>
              <a:defRPr sz="1800"/>
            </a:lvl1pPr>
            <a:lvl2pPr marL="466725" indent="-228600">
              <a:buClr>
                <a:srgbClr val="C00000"/>
              </a:buClr>
              <a:buSzPct val="110000"/>
              <a:buFont typeface="Arial" panose="020B0604020202020204" pitchFamily="34" charset="0"/>
              <a:buChar char="•"/>
              <a:tabLst/>
              <a:defRPr sz="1600"/>
            </a:lvl2pPr>
            <a:lvl3pPr marL="922338" indent="-174625">
              <a:buClr>
                <a:srgbClr val="C00000"/>
              </a:buClr>
              <a:buSzPct val="90000"/>
              <a:buFont typeface="Courier New" panose="02070309020205020404" pitchFamily="49" charset="0"/>
              <a:buChar char="o"/>
              <a:tabLst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first level copy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4FC36F5-6520-E84C-7FE4-D96F7E0707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117828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ext with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99665-9022-4763-9F34-BC62AC63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84EC54A-1238-054A-B123-4E089148A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6873" y="898954"/>
            <a:ext cx="11398253" cy="838854"/>
          </a:xfrm>
        </p:spPr>
        <p:txBody>
          <a:bodyPr anchor="t"/>
          <a:lstStyle/>
          <a:p>
            <a:r>
              <a:rPr lang="en-US"/>
              <a:t>Click to edit master page title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68B3D21-7A3E-9FD3-2561-1B65C1C3E8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96429" y="576942"/>
            <a:ext cx="11398254" cy="224040"/>
          </a:xfrm>
        </p:spPr>
        <p:txBody>
          <a:bodyPr anchor="t">
            <a:normAutofit/>
          </a:bodyPr>
          <a:lstStyle>
            <a:lvl1pPr marL="0" indent="0" algn="l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SECTION HEADING (OPTIONAL)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C1AF12-65D7-4CCC-B876-272178DEF7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5975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31E8251-4870-40ED-8F84-F3F4065F8B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5983" y="3744683"/>
            <a:ext cx="3200400" cy="598641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921F103-A52D-4BF8-A426-261D45BC06E9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815976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 b="0" i="0">
                <a:latin typeface="Buckeye Sans 2" pitchFamily="2" charset="77"/>
              </a:defRPr>
            </a:lvl5pPr>
          </a:lstStyle>
          <a:p>
            <a:pPr lvl="0"/>
            <a:r>
              <a:rPr lang="en-US"/>
              <a:t>Click to edit supplemental copy</a:t>
            </a:r>
          </a:p>
          <a:p>
            <a:pPr lvl="4"/>
            <a:endParaRPr lang="en-US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EB0FA1DA-3E46-56DA-3A0F-C2F4894C2D4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975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7B445D7-04D9-4518-A91A-395D959AA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62024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544B66B5-8A11-414B-BD6A-3CA8D49CDA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2032" y="3755569"/>
            <a:ext cx="3200400" cy="587755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9B83ED64-7985-4721-920B-54BC42A5E1D7}"/>
              </a:ext>
            </a:extLst>
          </p:cNvPr>
          <p:cNvSpPr>
            <a:spLocks noGrp="1"/>
          </p:cNvSpPr>
          <p:nvPr>
            <p:ph sz="half" idx="25" hasCustomPrompt="1"/>
          </p:nvPr>
        </p:nvSpPr>
        <p:spPr>
          <a:xfrm>
            <a:off x="4362025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8DDA1D2-D91C-4DA3-7F82-2C47CE653FD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65086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48CFB95A-0D9D-453A-9CB2-BF05EF3E7A0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08066" y="2936138"/>
            <a:ext cx="3200400" cy="710573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7500" b="1" i="0">
                <a:solidFill>
                  <a:schemeClr val="accent1"/>
                </a:solidFill>
                <a:latin typeface="Buckeye Sans 2 Black" pitchFamily="2" charset="77"/>
              </a:defRPr>
            </a:lvl1pPr>
          </a:lstStyle>
          <a:p>
            <a:pPr lvl="0"/>
            <a:r>
              <a:rPr lang="en-US"/>
              <a:t>00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D79EC675-E9A3-4C03-B61F-A49031FA500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08074" y="3766455"/>
            <a:ext cx="3200400" cy="576869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Subhead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8429F79-518E-407C-8FF2-83D7C7D801FD}"/>
              </a:ext>
            </a:extLst>
          </p:cNvPr>
          <p:cNvSpPr>
            <a:spLocks noGrp="1"/>
          </p:cNvSpPr>
          <p:nvPr>
            <p:ph sz="half" idx="28" hasCustomPrompt="1"/>
          </p:nvPr>
        </p:nvSpPr>
        <p:spPr>
          <a:xfrm>
            <a:off x="7908067" y="4343324"/>
            <a:ext cx="3200400" cy="7547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 algn="ctr">
              <a:buNone/>
              <a:defRPr sz="1100"/>
            </a:lvl5pPr>
          </a:lstStyle>
          <a:p>
            <a:pPr lvl="0"/>
            <a:r>
              <a:rPr lang="en-US"/>
              <a:t>Click to edit supplemental copy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4307938-5206-7658-371A-FABCB8A01B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14198" y="5719560"/>
            <a:ext cx="3200400" cy="23948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ADD CITATION (OPTIONAL) 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4D1F69D-5AE9-A1D6-EFC3-3A6B8410BE82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911788" y="6355119"/>
            <a:ext cx="4294375" cy="256615"/>
          </a:xfrm>
        </p:spPr>
        <p:txBody>
          <a:bodyPr>
            <a:normAutofit/>
          </a:bodyPr>
          <a:lstStyle>
            <a:lvl1pPr algn="r">
              <a:defRPr sz="1400" b="1"/>
            </a:lvl1pPr>
          </a:lstStyle>
          <a:p>
            <a:pPr lvl="0"/>
            <a:r>
              <a:rPr lang="en-US" dirty="0"/>
              <a:t>Department Name</a:t>
            </a:r>
          </a:p>
        </p:txBody>
      </p:sp>
    </p:spTree>
    <p:extLst>
      <p:ext uri="{BB962C8B-B14F-4D97-AF65-F5344CB8AC3E}">
        <p14:creationId xmlns:p14="http://schemas.microsoft.com/office/powerpoint/2010/main" val="318929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8F603-DAEE-420E-95E6-F50256758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749" y="6304801"/>
            <a:ext cx="4973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Buckeye Sans 2" pitchFamily="2" charset="77"/>
              </a:defRPr>
            </a:lvl1pPr>
          </a:lstStyle>
          <a:p>
            <a:fld id="{DFA4CD3D-26C8-47FF-8D13-9B32BAAB4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EA513-5076-4D62-8F85-69A918D7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759" y="365125"/>
            <a:ext cx="1138736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855A3-A75E-4A34-A5A1-1B324FA10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3" y="1825625"/>
            <a:ext cx="113873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first level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0407176-A5CF-A9D8-7731-6DB6C7753859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76" y="6308987"/>
            <a:ext cx="2638427" cy="3776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79F17C4-0226-849B-E89F-34D9CB02D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95565" y="63214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212325"/>
                </a:solidFill>
              </a:defRPr>
            </a:lvl1pPr>
          </a:lstStyle>
          <a:p>
            <a:r>
              <a:rPr lang="en-US" dirty="0"/>
              <a:t>Department</a:t>
            </a:r>
          </a:p>
        </p:txBody>
      </p:sp>
    </p:spTree>
    <p:extLst>
      <p:ext uri="{BB962C8B-B14F-4D97-AF65-F5344CB8AC3E}">
        <p14:creationId xmlns:p14="http://schemas.microsoft.com/office/powerpoint/2010/main" val="339214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0" r:id="rId2"/>
    <p:sldLayoutId id="2147483697" r:id="rId3"/>
    <p:sldLayoutId id="2147483658" r:id="rId4"/>
    <p:sldLayoutId id="2147483702" r:id="rId5"/>
    <p:sldLayoutId id="2147483703" r:id="rId6"/>
    <p:sldLayoutId id="2147483650" r:id="rId7"/>
    <p:sldLayoutId id="2147483676" r:id="rId8"/>
    <p:sldLayoutId id="2147483679" r:id="rId9"/>
    <p:sldLayoutId id="2147483701" r:id="rId10"/>
    <p:sldLayoutId id="2147483678" r:id="rId11"/>
    <p:sldLayoutId id="2147483682" r:id="rId12"/>
    <p:sldLayoutId id="2147483698" r:id="rId13"/>
    <p:sldLayoutId id="2147483695" r:id="rId14"/>
    <p:sldLayoutId id="2147483694" r:id="rId15"/>
    <p:sldLayoutId id="2147483662" r:id="rId16"/>
    <p:sldLayoutId id="2147483663" r:id="rId17"/>
    <p:sldLayoutId id="2147483665" r:id="rId18"/>
    <p:sldLayoutId id="2147483696" r:id="rId19"/>
    <p:sldLayoutId id="2147483699" r:id="rId20"/>
    <p:sldLayoutId id="2147483655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Buckeye Serif 2 Black" pitchFamily="2" charset="77"/>
          <a:ea typeface="Buckeye Serif 2 Black" pitchFamily="2" charset="77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None/>
        <a:defRPr sz="24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0000"/>
        <a:buFont typeface="Arial" panose="020B0604020202020204" pitchFamily="34" charset="0"/>
        <a:buChar char="•"/>
        <a:defRPr sz="22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90000"/>
        <a:buFont typeface="Courier New" panose="02070309020205020404" pitchFamily="49" charset="0"/>
        <a:buChar char="o"/>
        <a:defRPr sz="20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rgbClr val="212325"/>
          </a:solidFill>
          <a:latin typeface="Buckeye Sans 2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ndergrad.osu.edu/apply/freshmen-columbus/apply-step-by-step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Roth.595@osu.edu" TargetMode="External"/><Relationship Id="rId4" Type="http://schemas.openxmlformats.org/officeDocument/2006/relationships/hyperlink" Target="https://undergrad.osu.edu/visi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oth.595@osu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rtsandsciences.osu.edu/sites/default/files/2025-08/BA_%28new%29_GE_AU25_2nd_printing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phs.osu.edu/undergrad/major-requirement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strar.osu.edu/prior-learning-assessment/examination-credit/advanced-placement-ap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strar.osu.edu/prior-learning-assessment/examination-credit/international-baccalaureate-ib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gistrar.osu.edu/prior-learning-assessment/college-credit-plu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descr="Information for High School Students to learn about Speech and Hearing Science at OSU.">
            <a:extLst>
              <a:ext uri="{FF2B5EF4-FFF2-40B4-BE49-F238E27FC236}">
                <a16:creationId xmlns:a16="http://schemas.microsoft.com/office/drawing/2014/main" id="{7825F416-76BD-1BAE-8700-257D1534E1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Information for High School Students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F5440-EF61-A5BC-C090-8ADB70E723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 about Speech and Hearing Science at Ohio State</a:t>
            </a:r>
          </a:p>
        </p:txBody>
      </p:sp>
    </p:spTree>
    <p:extLst>
      <p:ext uri="{BB962C8B-B14F-4D97-AF65-F5344CB8AC3E}">
        <p14:creationId xmlns:p14="http://schemas.microsoft.com/office/powerpoint/2010/main" val="1222054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BAAE2-8616-7E92-7070-A4D1977A9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Admissions information">
            <a:extLst>
              <a:ext uri="{FF2B5EF4-FFF2-40B4-BE49-F238E27FC236}">
                <a16:creationId xmlns:a16="http://schemas.microsoft.com/office/drawing/2014/main" id="{F130982E-67DB-B8D4-52AC-C9AA5C926D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AE15E-BBE7-4B4F-0EF1-24415DEC1B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835780"/>
            <a:ext cx="11398254" cy="444527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The Speech and Hearing Science major at OSU </a:t>
            </a:r>
            <a:r>
              <a:rPr lang="en-US" dirty="0"/>
              <a:t>follows the University Admission requirements. This means that you can list Speech and Hearing Science on your application and if you are admitted to OSU, you’re admitted to this major. </a:t>
            </a:r>
          </a:p>
          <a:p>
            <a:pPr marL="1143000" lvl="1" indent="-457200"/>
            <a:r>
              <a:rPr lang="en-US" dirty="0">
                <a:solidFill>
                  <a:schemeClr val="tx1"/>
                </a:solidFill>
              </a:rPr>
              <a:t>Admission information: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https://undergrad.osu.edu/apply/freshmen-columbus/apply-step-by-step#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1" indent="0">
              <a:buNone/>
            </a:pPr>
            <a:endParaRPr lang="en-US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Admissions tours: </a:t>
            </a:r>
            <a:r>
              <a:rPr lang="en-US" dirty="0">
                <a:hlinkClick r:id="rId4"/>
              </a:rPr>
              <a:t>https://undergrad.osu.edu/visit</a:t>
            </a:r>
            <a:r>
              <a:rPr lang="en-US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Department tours:</a:t>
            </a:r>
          </a:p>
          <a:p>
            <a:pPr marL="1143000" lvl="1" indent="-457200"/>
            <a:r>
              <a:rPr lang="en-US" dirty="0"/>
              <a:t>Contact Maria </a:t>
            </a:r>
            <a:r>
              <a:rPr lang="en-US" dirty="0">
                <a:hlinkClick r:id="rId5"/>
              </a:rPr>
              <a:t>Roth.595@osu.edu</a:t>
            </a:r>
            <a:r>
              <a:rPr lang="en-US" dirty="0"/>
              <a:t> to coordinate a Department visit/tour</a:t>
            </a:r>
          </a:p>
          <a:p>
            <a:pPr marL="1600200" lvl="2" indent="-457200"/>
            <a:r>
              <a:rPr lang="en-US" dirty="0"/>
              <a:t>Please contact us as early as possible to arrange a visit</a:t>
            </a:r>
          </a:p>
          <a:p>
            <a:pPr marL="1143000" lvl="1" indent="-457200"/>
            <a:endParaRPr lang="en-US" dirty="0">
              <a:solidFill>
                <a:schemeClr val="tx1"/>
              </a:solidFill>
            </a:endParaRPr>
          </a:p>
          <a:p>
            <a:pPr marL="1143000" lvl="1" indent="-4572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F6A67-D200-1317-986F-E902B1B5837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22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ontact us for any questions">
            <a:extLst>
              <a:ext uri="{FF2B5EF4-FFF2-40B4-BE49-F238E27FC236}">
                <a16:creationId xmlns:a16="http://schemas.microsoft.com/office/drawing/2014/main" id="{4D27CFC0-B672-21D1-FD5B-95A27B3882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Contact 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48597-EE72-212E-26C9-C5B4EFA26F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Undergraduate Advisor: Maria </a:t>
            </a:r>
            <a:r>
              <a:rPr lang="en-US" dirty="0">
                <a:hlinkClick r:id="rId3"/>
              </a:rPr>
              <a:t>Roth.595@osu.edu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078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Overview information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11" name="Content Placeholder 10" descr="Main content">
            <a:extLst>
              <a:ext uri="{FF2B5EF4-FFF2-40B4-BE49-F238E27FC236}">
                <a16:creationId xmlns:a16="http://schemas.microsoft.com/office/drawing/2014/main" id="{46F76FCD-217D-0B6E-24C7-3B4537CFAC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568907"/>
            <a:ext cx="11398254" cy="4735894"/>
          </a:xfrm>
        </p:spPr>
        <p:txBody>
          <a:bodyPr/>
          <a:lstStyle/>
          <a:p>
            <a:r>
              <a:rPr lang="en-US" sz="2000" b="1" dirty="0">
                <a:latin typeface="+mn-lt"/>
                <a:cs typeface="Arial" panose="020B0604020202020204" pitchFamily="34" charset="0"/>
              </a:rPr>
              <a:t>Speech and Hearing Science is the study of normal and disordered functioning of the auditory system, the speech and swallowing mechanism, and language processing.</a:t>
            </a:r>
          </a:p>
          <a:p>
            <a:r>
              <a:rPr lang="en-US" sz="1800" b="1" dirty="0">
                <a:latin typeface="+mn-lt"/>
                <a:cs typeface="Arial" panose="020B0604020202020204" pitchFamily="34" charset="0"/>
              </a:rPr>
              <a:t>Ohio State University offers a Bachelor of Arts (BA) degree in Speech and Hearing Science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Foundation for future in Communication Sciences and Disorders professions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  <a:cs typeface="Arial" panose="020B0604020202020204" pitchFamily="34" charset="0"/>
              </a:rPr>
              <a:t>Prepares students for admission to most accredited Speech-Language-Pathology (SLP) and Audiology (</a:t>
            </a:r>
            <a:r>
              <a:rPr lang="en-US" sz="1800" dirty="0" err="1">
                <a:latin typeface="+mn-lt"/>
                <a:cs typeface="Arial" panose="020B0604020202020204" pitchFamily="34" charset="0"/>
              </a:rPr>
              <a:t>AuD</a:t>
            </a:r>
            <a:r>
              <a:rPr lang="en-US" sz="1800" dirty="0">
                <a:latin typeface="+mn-lt"/>
                <a:cs typeface="Arial" panose="020B0604020202020204" pitchFamily="34" charset="0"/>
              </a:rPr>
              <a:t>) graduate programs.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Why Study Speech and Hearing Science at OSU?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cs typeface="Arial" panose="020B0604020202020204" pitchFamily="34" charset="0"/>
              </a:rPr>
              <a:t>Smaller classes (&lt;80 per class)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b="1" dirty="0">
                <a:latin typeface="+mn-lt"/>
                <a:cs typeface="Arial" panose="020B0604020202020204" pitchFamily="34" charset="0"/>
              </a:rPr>
              <a:t>Students begin major in first semester: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Introduction to Communication and Its Disorders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Introduction to Phonetics</a:t>
            </a:r>
          </a:p>
          <a:p>
            <a:pPr lvl="1">
              <a:buClr>
                <a:srgbClr val="CD153E"/>
              </a:buClr>
              <a:buFont typeface="Courier New" panose="02070309020205020404" pitchFamily="49" charset="0"/>
              <a:buChar char="o"/>
            </a:pPr>
            <a:r>
              <a:rPr lang="en-US" sz="1400" dirty="0">
                <a:latin typeface="+mn-lt"/>
                <a:cs typeface="Arial" panose="020B0604020202020204" pitchFamily="34" charset="0"/>
              </a:rPr>
              <a:t>Language Acquisition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221E1F"/>
                </a:solidFill>
                <a:effectLst/>
                <a:latin typeface="+mn-lt"/>
              </a:rPr>
              <a:t>Students interact with world-class faculty who study differences and disorders in speech, language, swallowing and hearing associated with </a:t>
            </a:r>
            <a:r>
              <a:rPr lang="en-US" sz="1800" b="1" dirty="0">
                <a:solidFill>
                  <a:srgbClr val="221E1F"/>
                </a:solidFill>
                <a:effectLst/>
                <a:latin typeface="+mn-lt"/>
              </a:rPr>
              <a:t>autism, cleft palate, traumatic brain injury, stroke, aging, noise-exposure, chemotherapy, second language acquisition, cochlear implants and dialectical variation</a:t>
            </a:r>
            <a:r>
              <a:rPr lang="en-US" sz="1800" dirty="0">
                <a:solidFill>
                  <a:srgbClr val="221E1F"/>
                </a:solidFill>
                <a:effectLst/>
                <a:latin typeface="+mn-lt"/>
              </a:rPr>
              <a:t>.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285750"/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2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Career Opportunities and Job Outlooks for Speech and Hearing Science majors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Career Opportunities and Job Outlook</a:t>
            </a:r>
          </a:p>
        </p:txBody>
      </p:sp>
      <p:sp>
        <p:nvSpPr>
          <p:cNvPr id="18" name="Content Placeholder 10">
            <a:extLst>
              <a:ext uri="{FF2B5EF4-FFF2-40B4-BE49-F238E27FC236}">
                <a16:creationId xmlns:a16="http://schemas.microsoft.com/office/drawing/2014/main" id="{46F76FCD-217D-0B6E-24C7-3B4537CFAC2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01149" y="1988337"/>
            <a:ext cx="4466410" cy="3663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Speech-Language-Pathologist</a:t>
            </a:r>
            <a:endParaRPr lang="en-US" sz="16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Job outlook 2024- 2034: 15% (BLS)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3</a:t>
            </a: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Best Healthcare Job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9</a:t>
            </a: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in Top 100 jobs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ptos" panose="020B0004020202020204" pitchFamily="34" charset="0"/>
              <a:buChar char="-"/>
              <a:tabLst>
                <a:tab pos="13716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US News and World Report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>
              <a:spcBef>
                <a:spcPts val="0"/>
              </a:spcBef>
              <a:spcAft>
                <a:spcPts val="0"/>
              </a:spcAf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Applied behavioral analysis (ABA) Therapy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Nursing homes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Hearing conservation programs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Hearing aid dispensing companies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Hospital billing, administration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Rehabilitation centers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212325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Schools, K-12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dirty="0">
                <a:solidFill>
                  <a:srgbClr val="212325"/>
                </a:solidFill>
                <a:ea typeface="Aptos" panose="020B0004020202020204" pitchFamily="34" charset="0"/>
                <a:cs typeface="Arial" panose="020B0604020202020204" pitchFamily="34" charset="0"/>
              </a:rPr>
              <a:t>Public Health Departments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90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400" kern="1200" dirty="0">
                <a:solidFill>
                  <a:srgbClr val="212325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CBF11E-683A-A947-B70E-8615143B37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30513" y="1988337"/>
            <a:ext cx="490374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b="1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Audiologist</a:t>
            </a:r>
            <a:endParaRPr lang="en-US" sz="1600" b="1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Job </a:t>
            </a:r>
            <a:r>
              <a:rPr lang="en-US" sz="1600" kern="120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outlook 2024-2034: </a:t>
            </a:r>
            <a:r>
              <a:rPr lang="en-US" sz="160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9</a:t>
            </a:r>
            <a:r>
              <a:rPr lang="en-US" sz="1600" kern="120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% 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(BLS)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37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Best Healthcare Job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#</a:t>
            </a:r>
            <a:r>
              <a:rPr lang="en-US" sz="1600" dirty="0">
                <a:solidFill>
                  <a:srgbClr val="00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54</a:t>
            </a: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in Best STEM Jobs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ptos" panose="020B0004020202020204" pitchFamily="34" charset="0"/>
              <a:buChar char="-"/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US News and World Report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71600" marR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Health Maintenance Organizations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Private individual or group practice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Developmental Learning Centers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Veterans Affairs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Home healthcare offices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Health and Human Services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Speech-language pathology assistants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600" kern="1200" dirty="0">
                <a:solidFill>
                  <a:srgbClr val="00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Department of Education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 descr="Slide number 3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21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General Education (GE) requirements for Speech and Hearing Science majors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Education (GE) requirements for SHS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8" y="1737807"/>
            <a:ext cx="11543781" cy="4405817"/>
          </a:xfrm>
        </p:spPr>
        <p:txBody>
          <a:bodyPr>
            <a:normAutofit/>
          </a:bodyPr>
          <a:lstStyle/>
          <a:p>
            <a:r>
              <a:rPr lang="en-US" dirty="0"/>
              <a:t>These courses are </a:t>
            </a:r>
            <a:r>
              <a:rPr lang="en-US" i="1" dirty="0"/>
              <a:t>specific to this major </a:t>
            </a:r>
            <a:r>
              <a:rPr lang="en-US" dirty="0"/>
              <a:t>and will overlap with the GE (OSU examples included)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Math: Algebra (Math 1148), Precalculus (Math 1150), Calculus (Math 1151)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Biology w/ lab (Biology 1101)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Statistics (Stat 1350)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Lifespan Development (HDFS 2400 or SPHHRNG 3350)</a:t>
            </a:r>
          </a:p>
          <a:p>
            <a:endParaRPr lang="en-US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b="1" dirty="0"/>
              <a:t>Complete list of (GE) requirements can be found here: </a:t>
            </a:r>
            <a:r>
              <a:rPr lang="en-US" dirty="0">
                <a:hlinkClick r:id="rId3"/>
              </a:rPr>
              <a:t>https://artsandsciences.osu.edu/sites/default/files/2025-08/BA_%28new%29_GE_AU25_2nd_printing.pdf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list of major requirements 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396873" y="898954"/>
            <a:ext cx="11398253" cy="529360"/>
          </a:xfrm>
        </p:spPr>
        <p:txBody>
          <a:bodyPr>
            <a:normAutofit fontScale="90000"/>
          </a:bodyPr>
          <a:lstStyle/>
          <a:p>
            <a:r>
              <a:rPr lang="en-US" dirty="0"/>
              <a:t>Major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594932"/>
            <a:ext cx="11398254" cy="4543251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From our website: </a:t>
            </a:r>
            <a:r>
              <a:rPr lang="en-US" dirty="0">
                <a:hlinkClick r:id="rId3"/>
              </a:rPr>
              <a:t>https://sphs.osu.edu/undergrad/major-requirements</a:t>
            </a:r>
            <a:r>
              <a:rPr lang="en-US" dirty="0"/>
              <a:t> 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2230 </a:t>
            </a:r>
            <a:r>
              <a:rPr lang="en-US" dirty="0"/>
              <a:t>Introduction to Communication and Its Disorders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3320 </a:t>
            </a:r>
            <a:r>
              <a:rPr lang="en-US" dirty="0"/>
              <a:t>Principles of Phonetics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3330 </a:t>
            </a:r>
            <a:r>
              <a:rPr lang="en-US" dirty="0"/>
              <a:t>Language Acquisition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3340 </a:t>
            </a:r>
            <a:r>
              <a:rPr lang="en-US" dirty="0"/>
              <a:t>Introduction to the Art and Science of Sound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4420 </a:t>
            </a:r>
            <a:r>
              <a:rPr lang="en-US" dirty="0"/>
              <a:t>Anatomy, Physiology and Science of Speech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4430 </a:t>
            </a:r>
            <a:r>
              <a:rPr lang="en-US" dirty="0"/>
              <a:t>Introduction to Language Science and Language Disorders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4440 </a:t>
            </a:r>
            <a:r>
              <a:rPr lang="en-US" dirty="0"/>
              <a:t>Anatomy, Physiology and Science of Hearing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4520 </a:t>
            </a:r>
            <a:r>
              <a:rPr lang="en-US" dirty="0"/>
              <a:t>Introduction to Speech-Language Pathology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4540 </a:t>
            </a:r>
            <a:r>
              <a:rPr lang="en-US" dirty="0"/>
              <a:t>Introduction to Audiology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5605 </a:t>
            </a:r>
            <a:r>
              <a:rPr lang="en-US" dirty="0"/>
              <a:t>Multicultural Aspects of Communication and its Disorders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SPHHRNG 5785 </a:t>
            </a:r>
            <a:r>
              <a:rPr lang="en-US" dirty="0"/>
              <a:t>Research Methods I</a:t>
            </a:r>
          </a:p>
          <a:p>
            <a:r>
              <a:rPr lang="en-US" b="1" dirty="0"/>
              <a:t>Two additional SHS courses at the 4000 or 5000 level from the following list: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SPHHRNG 4510, SPHHRNG 4530, SPHHRNG 5732, SPHHRNG 5760, PSYCH/LING/EDUTL 5700</a:t>
            </a:r>
          </a:p>
          <a:p>
            <a:pPr marL="1028700" lvl="1" indent="-342900"/>
            <a:r>
              <a:rPr lang="en-US" dirty="0"/>
              <a:t>You get to choose 2</a:t>
            </a:r>
          </a:p>
          <a:p>
            <a:pPr marL="1485900" lvl="2" indent="-342900"/>
            <a:r>
              <a:rPr lang="en-US" dirty="0"/>
              <a:t>Students interested in graduate school for SLP or AUD are encouraged to review program requirements before selecting these courses</a:t>
            </a:r>
          </a:p>
          <a:p>
            <a:pPr marL="1028700" lvl="1" indent="-342900"/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5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Title slide for AP, IB, and CCP credits">
            <a:extLst>
              <a:ext uri="{FF2B5EF4-FFF2-40B4-BE49-F238E27FC236}">
                <a16:creationId xmlns:a16="http://schemas.microsoft.com/office/drawing/2014/main" id="{4D27CFC0-B672-21D1-FD5B-95A27B3882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Suggestions for AP/IB/CCP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48597-EE72-212E-26C9-C5B4EFA26F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come in with a variety of credits, ranging from 0-50</a:t>
            </a:r>
          </a:p>
        </p:txBody>
      </p:sp>
    </p:spTree>
    <p:extLst>
      <p:ext uri="{BB962C8B-B14F-4D97-AF65-F5344CB8AC3E}">
        <p14:creationId xmlns:p14="http://schemas.microsoft.com/office/powerpoint/2010/main" val="404646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AP Credits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737808"/>
            <a:ext cx="11398254" cy="454131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If you are considering taking AP courses, you might consider:</a:t>
            </a:r>
          </a:p>
          <a:p>
            <a:pPr marL="1028700" lvl="1" indent="-342900"/>
            <a:r>
              <a:rPr lang="en-US" dirty="0"/>
              <a:t>English language and/or literature</a:t>
            </a:r>
          </a:p>
          <a:p>
            <a:pPr marL="1028700" lvl="1" indent="-342900"/>
            <a:r>
              <a:rPr lang="en-US" dirty="0"/>
              <a:t>Math: Precalculus or Calculus</a:t>
            </a:r>
          </a:p>
          <a:p>
            <a:pPr marL="1028700" lvl="1" indent="-342900"/>
            <a:r>
              <a:rPr lang="en-US" dirty="0"/>
              <a:t>Biology</a:t>
            </a:r>
          </a:p>
          <a:p>
            <a:pPr marL="1028700" lvl="1" indent="-342900"/>
            <a:r>
              <a:rPr lang="en-US" dirty="0"/>
              <a:t>Foreign Language of your preference</a:t>
            </a:r>
          </a:p>
          <a:p>
            <a:pPr marL="1028700" lvl="1" indent="-342900"/>
            <a:r>
              <a:rPr lang="en-US" dirty="0"/>
              <a:t>Statistics</a:t>
            </a:r>
          </a:p>
          <a:p>
            <a:pPr marL="1028700" lvl="1" indent="-342900"/>
            <a:r>
              <a:rPr lang="en-US" dirty="0"/>
              <a:t>History</a:t>
            </a:r>
          </a:p>
          <a:p>
            <a:pPr marL="1028700" lvl="1" indent="-342900"/>
            <a:r>
              <a:rPr lang="en-US" dirty="0"/>
              <a:t>Art History</a:t>
            </a:r>
          </a:p>
          <a:p>
            <a:pPr marL="1028700" lvl="1" indent="-342900"/>
            <a:r>
              <a:rPr lang="en-US" dirty="0"/>
              <a:t>Chemistry </a:t>
            </a:r>
            <a:r>
              <a:rPr lang="en-US" i="1" dirty="0"/>
              <a:t>or</a:t>
            </a:r>
            <a:r>
              <a:rPr lang="en-US" dirty="0"/>
              <a:t> Physics</a:t>
            </a:r>
          </a:p>
          <a:p>
            <a:pPr marL="1028700" lvl="1" indent="-342900"/>
            <a:r>
              <a:rPr lang="en-US" dirty="0"/>
              <a:t>Social and Behavioral Science (only one needed)</a:t>
            </a:r>
          </a:p>
          <a:p>
            <a:pPr marL="1485900" lvl="2" indent="-342900"/>
            <a:r>
              <a:rPr lang="en-US" dirty="0"/>
              <a:t>Psychology, Government/Politics, Sociology </a:t>
            </a:r>
          </a:p>
          <a:p>
            <a:pPr lvl="2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Scoring requirements and more details can be found here:</a:t>
            </a:r>
          </a:p>
          <a:p>
            <a:pPr lvl="2" indent="0">
              <a:buNone/>
            </a:pPr>
            <a:r>
              <a:rPr lang="en-US" dirty="0">
                <a:hlinkClick r:id="rId3"/>
              </a:rPr>
              <a:t>https://registrar.osu.edu/prior-learning-assessment/examination-credit/advanced-placement-ap/</a:t>
            </a:r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5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IB Credits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737808"/>
            <a:ext cx="11398254" cy="4541310"/>
          </a:xfrm>
        </p:spPr>
        <p:txBody>
          <a:bodyPr>
            <a:normAutofit/>
          </a:bodyPr>
          <a:lstStyle/>
          <a:p>
            <a:r>
              <a:rPr lang="en-US" dirty="0"/>
              <a:t>If you are considering taking IB courses, you might consider:</a:t>
            </a:r>
          </a:p>
          <a:p>
            <a:pPr marL="1028700" lvl="1" indent="-342900"/>
            <a:r>
              <a:rPr lang="en-US" dirty="0"/>
              <a:t>English Language and Literature or Literature</a:t>
            </a:r>
          </a:p>
          <a:p>
            <a:pPr marL="1028700" lvl="1" indent="-342900"/>
            <a:r>
              <a:rPr lang="en-US" dirty="0"/>
              <a:t>Biology</a:t>
            </a:r>
          </a:p>
          <a:p>
            <a:pPr marL="1028700" lvl="1" indent="-342900"/>
            <a:r>
              <a:rPr lang="en-US" dirty="0"/>
              <a:t>Foreign Language of your preference</a:t>
            </a:r>
          </a:p>
          <a:p>
            <a:pPr marL="1028700" lvl="1" indent="-342900"/>
            <a:r>
              <a:rPr lang="en-US" dirty="0"/>
              <a:t>History </a:t>
            </a:r>
          </a:p>
          <a:p>
            <a:pPr marL="1028700" lvl="1" indent="-342900"/>
            <a:r>
              <a:rPr lang="en-US" dirty="0"/>
              <a:t>Chemistry</a:t>
            </a:r>
          </a:p>
          <a:p>
            <a:pPr marL="1028700" lvl="1" indent="-342900"/>
            <a:r>
              <a:rPr lang="en-US" dirty="0"/>
              <a:t>Social and Behavioral Science (only one needed)</a:t>
            </a:r>
          </a:p>
          <a:p>
            <a:pPr marL="1485900" lvl="2" indent="-342900"/>
            <a:r>
              <a:rPr lang="en-US" dirty="0"/>
              <a:t>Psychology, Global Politics, </a:t>
            </a:r>
            <a:r>
              <a:rPr lang="en-US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+mn-lt"/>
              </a:rPr>
              <a:t>Social and Cultural Anthropology</a:t>
            </a:r>
            <a:endParaRPr lang="en-US" dirty="0">
              <a:latin typeface="+mn-lt"/>
            </a:endParaRPr>
          </a:p>
          <a:p>
            <a:pPr lvl="2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Scoring requirements and more details can be found here:</a:t>
            </a:r>
          </a:p>
          <a:p>
            <a:pPr lvl="2" indent="0">
              <a:buNone/>
            </a:pPr>
            <a:r>
              <a:rPr lang="en-US" dirty="0">
                <a:hlinkClick r:id="rId3"/>
              </a:rPr>
              <a:t>https://registrar.osu.edu/prior-learning-assessment/examination-credit/international-baccalaureate-ib</a:t>
            </a:r>
            <a:r>
              <a:rPr lang="en-US">
                <a:hlinkClick r:id="rId3"/>
              </a:rPr>
              <a:t>/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9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302D8-66CC-F67A-C487-80DDA92BF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9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Department of Speech and Hearing Science</a:t>
            </a:r>
          </a:p>
        </p:txBody>
      </p:sp>
      <p:sp>
        <p:nvSpPr>
          <p:cNvPr id="2" name="Title 1" descr="CCP credits">
            <a:extLst>
              <a:ext uri="{FF2B5EF4-FFF2-40B4-BE49-F238E27FC236}">
                <a16:creationId xmlns:a16="http://schemas.microsoft.com/office/drawing/2014/main" id="{C53FBBED-CE6D-3A09-CBBE-85386E7EFF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Credit Plus (CCP)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1940B-D890-63DB-83A4-D8EFD9350B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396429" y="1737808"/>
            <a:ext cx="11398254" cy="4541310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/>
              <a:t>All college-level courses will transfer to OSU, but not all courses will meet specific requirements for the General Education and major. </a:t>
            </a:r>
          </a:p>
          <a:p>
            <a:r>
              <a:rPr lang="en-US" dirty="0"/>
              <a:t>You might consider the following when looking at your options:</a:t>
            </a:r>
          </a:p>
          <a:p>
            <a:pPr marL="1028700" lvl="1" indent="-342900"/>
            <a:r>
              <a:rPr lang="en-US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First-Year English Composition: English 1110.01 or English 1110.02</a:t>
            </a:r>
          </a:p>
          <a:p>
            <a:pPr marL="1028700" lvl="1" indent="-342900"/>
            <a:r>
              <a:rPr lang="en-US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+mn-lt"/>
              </a:rPr>
              <a:t>Math: Math 1148, 1150, or 1151 required for SHS major</a:t>
            </a:r>
          </a:p>
          <a:p>
            <a:pPr marL="1028700" lvl="1" indent="-342900"/>
            <a:r>
              <a:rPr lang="en-US" dirty="0"/>
              <a:t>Biology: Biology 1101 or higher </a:t>
            </a:r>
          </a:p>
          <a:p>
            <a:pPr marL="1485900" lvl="2" indent="-342900"/>
            <a:r>
              <a:rPr lang="en-US" dirty="0"/>
              <a:t>Must include a lab component for minimum 4 credit hours</a:t>
            </a:r>
          </a:p>
          <a:p>
            <a:pPr marL="1028700" lvl="1" indent="-342900"/>
            <a:r>
              <a:rPr lang="en-US" dirty="0"/>
              <a:t>Statistics: Stat 1350 or higher</a:t>
            </a:r>
          </a:p>
          <a:p>
            <a:pPr marL="1028700" lvl="1" indent="-342900"/>
            <a:r>
              <a:rPr lang="en-US" dirty="0"/>
              <a:t>Foreign Language of your preference</a:t>
            </a:r>
          </a:p>
          <a:p>
            <a:pPr marL="1028700" lvl="1" indent="-342900"/>
            <a:r>
              <a:rPr lang="en-US" dirty="0"/>
              <a:t>History: any history</a:t>
            </a:r>
          </a:p>
          <a:p>
            <a:pPr marL="1028700" lvl="1" indent="-342900"/>
            <a:r>
              <a:rPr lang="en-US" dirty="0"/>
              <a:t>Chemistry: Chemistry 1101 or higher</a:t>
            </a:r>
          </a:p>
          <a:p>
            <a:pPr marL="1028700" lvl="1" indent="-342900"/>
            <a:r>
              <a:rPr lang="en-US" dirty="0"/>
              <a:t>Social and Behavioral Science (only one needed)</a:t>
            </a:r>
          </a:p>
          <a:p>
            <a:pPr marL="1485900" lvl="2" indent="-342900"/>
            <a:r>
              <a:rPr lang="en-US" dirty="0"/>
              <a:t>Psychology 1100, Communication 1101, Sociology 1101, Political Science 1200</a:t>
            </a:r>
          </a:p>
          <a:p>
            <a:pPr lvl="2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More details can be found here:</a:t>
            </a:r>
          </a:p>
          <a:p>
            <a:pPr lvl="2" indent="0">
              <a:buNone/>
            </a:pPr>
            <a:r>
              <a:rPr lang="en-US" dirty="0">
                <a:hlinkClick r:id="rId3"/>
              </a:rPr>
              <a:t>https://registrar.osu.edu/prior-learning-assessment/college-credit-plus/</a:t>
            </a:r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0FE5-6E46-48D8-7290-B63B6BEDC5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ldNum" sz="quarter" idx="12"/>
          </p:nvPr>
        </p:nvSpPr>
        <p:spPr/>
        <p:txBody>
          <a:bodyPr/>
          <a:lstStyle/>
          <a:p>
            <a:fld id="{DFA4CD3D-26C8-47FF-8D13-9B32BAAB47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07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SU Branded">
      <a:dk1>
        <a:srgbClr val="202324"/>
      </a:dk1>
      <a:lt1>
        <a:srgbClr val="FFFFFF"/>
      </a:lt1>
      <a:dk2>
        <a:srgbClr val="202324"/>
      </a:dk2>
      <a:lt2>
        <a:srgbClr val="FFFFFF"/>
      </a:lt2>
      <a:accent1>
        <a:srgbClr val="BA0C2F"/>
      </a:accent1>
      <a:accent2>
        <a:srgbClr val="737B7E"/>
      </a:accent2>
      <a:accent3>
        <a:srgbClr val="830065"/>
      </a:accent3>
      <a:accent4>
        <a:srgbClr val="6EBBAB"/>
      </a:accent4>
      <a:accent5>
        <a:srgbClr val="E65F33"/>
      </a:accent5>
      <a:accent6>
        <a:srgbClr val="80C75B"/>
      </a:accent6>
      <a:hlink>
        <a:srgbClr val="BA0C2F"/>
      </a:hlink>
      <a:folHlink>
        <a:srgbClr val="BA0C2F"/>
      </a:folHlink>
    </a:clrScheme>
    <a:fontScheme name="Ohio State - Buckeye Fonts">
      <a:majorFont>
        <a:latin typeface="Buckeye Serif Black"/>
        <a:ea typeface=""/>
        <a:cs typeface=""/>
      </a:majorFont>
      <a:minorFont>
        <a:latin typeface="Buckey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0d9af-1604-4891-b563-33d7ec25e728">
      <Terms xmlns="http://schemas.microsoft.com/office/infopath/2007/PartnerControls"/>
    </lcf76f155ced4ddcb4097134ff3c332f>
    <TaxCatchAll xmlns="c19eea58-fec4-4ca3-bd8b-490f375e5de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AE63F883B72C4689E6B76CBD3D0106" ma:contentTypeVersion="17" ma:contentTypeDescription="Create a new document." ma:contentTypeScope="" ma:versionID="cc07c3f02cda914068d46ff600295f9a">
  <xsd:schema xmlns:xsd="http://www.w3.org/2001/XMLSchema" xmlns:xs="http://www.w3.org/2001/XMLSchema" xmlns:p="http://schemas.microsoft.com/office/2006/metadata/properties" xmlns:ns2="0ed0d9af-1604-4891-b563-33d7ec25e728" xmlns:ns3="c19eea58-fec4-4ca3-bd8b-490f375e5de7" targetNamespace="http://schemas.microsoft.com/office/2006/metadata/properties" ma:root="true" ma:fieldsID="eceba86eb19bc49b530cacb6df70e1dd" ns2:_="" ns3:_="">
    <xsd:import namespace="0ed0d9af-1604-4891-b563-33d7ec25e728"/>
    <xsd:import namespace="c19eea58-fec4-4ca3-bd8b-490f375e5d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0d9af-1604-4891-b563-33d7ec25e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b434354-605c-4a24-9fd5-b21458dd13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eea58-fec4-4ca3-bd8b-490f375e5de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1d8cd3e-c137-4317-b99a-fd4093918a50}" ma:internalName="TaxCatchAll" ma:showField="CatchAllData" ma:web="c19eea58-fec4-4ca3-bd8b-490f375e5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A5B590-EC41-47D6-9826-DB3928C76193}">
  <ds:schemaRefs>
    <ds:schemaRef ds:uri="c19eea58-fec4-4ca3-bd8b-490f375e5de7"/>
    <ds:schemaRef ds:uri="http://purl.org/dc/dcmitype/"/>
    <ds:schemaRef ds:uri="http://purl.org/dc/terms/"/>
    <ds:schemaRef ds:uri="0ed0d9af-1604-4891-b563-33d7ec25e728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A8BEB66-0C0B-4B90-9CB4-1562F81D5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7BB72A-A2C3-46CF-B128-F2CC627B0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d0d9af-1604-4891-b563-33d7ec25e728"/>
    <ds:schemaRef ds:uri="c19eea58-fec4-4ca3-bd8b-490f375e5d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Words>1036</Words>
  <Application>Microsoft Office PowerPoint</Application>
  <PresentationFormat>Widescreen</PresentationFormat>
  <Paragraphs>157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Buckeye Sans</vt:lpstr>
      <vt:lpstr>Aptos</vt:lpstr>
      <vt:lpstr>Buckeye Sans 2</vt:lpstr>
      <vt:lpstr>Buckeye Serif 2 Black</vt:lpstr>
      <vt:lpstr>Courier New</vt:lpstr>
      <vt:lpstr>Buckeye Sans 2 Black</vt:lpstr>
      <vt:lpstr>Calibri</vt:lpstr>
      <vt:lpstr>Office Theme</vt:lpstr>
      <vt:lpstr>Information for High School Students</vt:lpstr>
      <vt:lpstr>Overview</vt:lpstr>
      <vt:lpstr>Career Opportunities and Job Outlook</vt:lpstr>
      <vt:lpstr>General Education (GE) requirements for SHS</vt:lpstr>
      <vt:lpstr>Major requirements</vt:lpstr>
      <vt:lpstr>Suggestions for AP/IB/CCP</vt:lpstr>
      <vt:lpstr>AP credits</vt:lpstr>
      <vt:lpstr>IB credits</vt:lpstr>
      <vt:lpstr>College Credit Plus (CCP)</vt:lpstr>
      <vt:lpstr>Admissions</vt:lpstr>
      <vt:lpstr>Questions? 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Hoy, Mary</dc:creator>
  <cp:lastModifiedBy>Wendel, Sarah</cp:lastModifiedBy>
  <cp:revision>18</cp:revision>
  <dcterms:created xsi:type="dcterms:W3CDTF">2021-09-24T16:29:17Z</dcterms:created>
  <dcterms:modified xsi:type="dcterms:W3CDTF">2026-01-22T21:12:08Z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0x0101004FAE63F883B72C4689E6B76CBD3D0106</vt:lpwstr>
  </property>
  <property fmtid="{D5CDD505-2E9C-101B-9397-08002B2CF9AE}" pid="3" name="MediaServiceImageTags">
    <vt:lpwstr/>
  </property>
</Properties>
</file>